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14630400" cy="8229600"/>
  <p:notesSz cx="8229600" cy="14630400"/>
  <p:embeddedFontLst>
    <p:embeddedFont>
      <p:font typeface="Bitter Medium" panose="020B0604020202020204" charset="0"/>
      <p:regular r:id="rId13"/>
    </p:embeddedFont>
    <p:embeddedFont>
      <p:font typeface="Open Sans" panose="020B0606030504020204" pitchFamily="34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0884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1505" y="1380321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kern="0" spc="-185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Water Quality Monitoring Using ESP32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88180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project focuses on building a water quality monitoring system using the ESP32 microcontroller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24256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207660-4AE3-B553-B502-FAA50A093A2C}"/>
              </a:ext>
            </a:extLst>
          </p:cNvPr>
          <p:cNvSpPr/>
          <p:nvPr/>
        </p:nvSpPr>
        <p:spPr>
          <a:xfrm>
            <a:off x="12886660" y="7825563"/>
            <a:ext cx="1637414" cy="25518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23SDEC01R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EB0FB7-6C11-AFC1-D955-5DC3785D1E66}"/>
              </a:ext>
            </a:extLst>
          </p:cNvPr>
          <p:cNvSpPr txBox="1"/>
          <p:nvPr/>
        </p:nvSpPr>
        <p:spPr>
          <a:xfrm>
            <a:off x="6280190" y="5772061"/>
            <a:ext cx="80852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PRESENTED BY : </a:t>
            </a:r>
          </a:p>
          <a:p>
            <a:r>
              <a:rPr lang="en-IN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KEERTHI VELIVALA - 2320040083</a:t>
            </a:r>
          </a:p>
          <a:p>
            <a:r>
              <a:rPr lang="en-IN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ALURU DOONDI BALA SARASWATHI -2320040050</a:t>
            </a:r>
          </a:p>
          <a:p>
            <a:r>
              <a:rPr lang="en-IN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DVSNL PRAHARSHITHA – 2320040059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79A7DA-E83A-4104-D4D3-340DD55AC63E}"/>
              </a:ext>
            </a:extLst>
          </p:cNvPr>
          <p:cNvSpPr txBox="1"/>
          <p:nvPr/>
        </p:nvSpPr>
        <p:spPr>
          <a:xfrm>
            <a:off x="4267200" y="3114765"/>
            <a:ext cx="7600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</a:t>
            </a:r>
            <a:r>
              <a:rPr lang="en-IN" sz="7200" dirty="0"/>
              <a:t> </a:t>
            </a:r>
            <a:r>
              <a:rPr lang="en-IN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</a:t>
            </a:r>
            <a:endParaRPr lang="en-IE" sz="7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47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216" y="787360"/>
            <a:ext cx="5537359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kern="0" spc="-131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Components Used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5216" y="1811655"/>
            <a:ext cx="3686056" cy="2708672"/>
          </a:xfrm>
          <a:prstGeom prst="roundRect">
            <a:avLst>
              <a:gd name="adj" fmla="val 343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04292" y="2040731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6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ESP32 Board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4292" y="2519601"/>
            <a:ext cx="3227903" cy="1771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ESP32 is a powerful microcontroller with built-in Wi-Fi and Bluetooth capabilities, making it ideal for IoT applications.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2728" y="1811655"/>
            <a:ext cx="3686056" cy="2708672"/>
          </a:xfrm>
          <a:prstGeom prst="roundRect">
            <a:avLst>
              <a:gd name="adj" fmla="val 343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1804" y="2040731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6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Analog TDS Sensor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11804" y="2519601"/>
            <a:ext cx="322790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TDS sensor measures the total dissolved solids in water, indicating the level of impurities.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75216" y="4741783"/>
            <a:ext cx="3686056" cy="2700338"/>
          </a:xfrm>
          <a:prstGeom prst="roundRect">
            <a:avLst>
              <a:gd name="adj" fmla="val 344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04292" y="4970859"/>
            <a:ext cx="3227903" cy="691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6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DS18B20 Temperature Sensor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04292" y="5795724"/>
            <a:ext cx="3227903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DS18B20 is a digital temperature sensor that utilizes the one-wire protocol for communication with the ESP32.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4682728" y="4741783"/>
            <a:ext cx="3686056" cy="2700338"/>
          </a:xfrm>
          <a:prstGeom prst="roundRect">
            <a:avLst>
              <a:gd name="adj" fmla="val 344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4911804" y="4970859"/>
            <a:ext cx="3227903" cy="691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6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Resistor, Wires, Breadboard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4911804" y="5795724"/>
            <a:ext cx="3227903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These components provide electrical connections and pathways for the sensor signals and power.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74403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Monitoring Water Parameters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Temperature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DS18B20 sensor provides accurate temperature readings, which are essential for understanding the water's condition.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33592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Total Dissolved Solids (TDS)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TDS sensor measures the concentration of dissolved salts and minerals in the water, indicating its purity.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CC9DE3-2BD1-38E5-340B-2222EFDE9518}"/>
              </a:ext>
            </a:extLst>
          </p:cNvPr>
          <p:cNvSpPr/>
          <p:nvPr/>
        </p:nvSpPr>
        <p:spPr>
          <a:xfrm>
            <a:off x="12886660" y="7825563"/>
            <a:ext cx="1637414" cy="25518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23SDEC01R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8641" y="614720"/>
            <a:ext cx="7579519" cy="1396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kern="0" spc="-132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ESP32 Microcontroller: Features and Capabilities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8641" y="2598063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455450" y="2681764"/>
            <a:ext cx="129064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kern="0" spc="-79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6994922" y="2598063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66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Processor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994922" y="3081338"/>
            <a:ext cx="2951798" cy="1787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ESP32 has a dual-core Tensilica LX6 processor, capable of handling complex calculations and data processing.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0200" y="2598063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334387" y="2681764"/>
            <a:ext cx="17430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kern="0" spc="-79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0896481" y="2598063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66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Memory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896481" y="3081338"/>
            <a:ext cx="2951798" cy="1430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 features ample RAM and flash memory for storing program code, data, and configuration settings.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68641" y="5343882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429137" y="5427583"/>
            <a:ext cx="181689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kern="0" spc="-79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6994922" y="5343882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66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Connectivity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94922" y="5827157"/>
            <a:ext cx="2951798" cy="1787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ESP32 boasts integrated Wi-Fi and Bluetooth modules, enabling wireless communication for data transmission.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0200" y="5343882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10327362" y="5427583"/>
            <a:ext cx="18847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kern="0" spc="-79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10896481" y="5343882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66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GPIO Pins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896481" y="5827157"/>
            <a:ext cx="2951798" cy="1787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ESP32 provides a range of GPIO pins for interfacing with external sensors, actuators, and other peripherals.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06A321-194E-61B6-2A37-3BF4E9FB622A}"/>
              </a:ext>
            </a:extLst>
          </p:cNvPr>
          <p:cNvSpPr/>
          <p:nvPr/>
        </p:nvSpPr>
        <p:spPr>
          <a:xfrm>
            <a:off x="12886660" y="7825563"/>
            <a:ext cx="1637414" cy="25518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23SDEC01R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13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Analog TDS Sensor: Principles and Connection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3305770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6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Conductivity Measurement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TDS sensor measures the conductivity of water, which is directly proportional to the TDS level.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6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Voltage Output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sensor outputs a voltage signal that varies based on the conductivity of the water.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3553539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6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Analog-to-Digital Conversion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ESP32's ADC converts the analog voltage signal from the sensor into a digital value.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42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804" y="3240286"/>
            <a:ext cx="12937927" cy="643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kern="0" spc="-122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DS18B20 Temperature Sensor: One-Wire Communication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0804" y="4192667"/>
            <a:ext cx="13188791" cy="3370897"/>
          </a:xfrm>
          <a:prstGeom prst="roundRect">
            <a:avLst>
              <a:gd name="adj" fmla="val 256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728424" y="4200287"/>
            <a:ext cx="13173551" cy="5917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934283" y="4331375"/>
            <a:ext cx="6171248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Feature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24869" y="4331375"/>
            <a:ext cx="6171248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Description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8424" y="4792028"/>
            <a:ext cx="13173551" cy="9213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934283" y="4923115"/>
            <a:ext cx="6171248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One-Wire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24869" y="4923115"/>
            <a:ext cx="617124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Utilizes a single data line for communication, reducing wiring complexity.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8424" y="5713333"/>
            <a:ext cx="13173551" cy="92130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34283" y="5844421"/>
            <a:ext cx="6171248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Digital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24869" y="5844421"/>
            <a:ext cx="617124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Outputs digital temperature readings, eliminating the need for analog-to-digital conversion.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8424" y="6634639"/>
            <a:ext cx="13173551" cy="9213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934283" y="6765727"/>
            <a:ext cx="6171248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Parasitic Power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524869" y="6765727"/>
            <a:ext cx="617124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Can draw power directly from the data line, simplifying power supply requirements.</a:t>
            </a:r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454827-2130-95BF-EE33-EE776EAB6C09}"/>
              </a:ext>
            </a:extLst>
          </p:cNvPr>
          <p:cNvSpPr/>
          <p:nvPr/>
        </p:nvSpPr>
        <p:spPr>
          <a:xfrm>
            <a:off x="12886660" y="7825563"/>
            <a:ext cx="1637414" cy="25518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23SDEC01R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60120" y="1789612"/>
            <a:ext cx="4000499" cy="4198924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7CF085-5800-2CA2-4D75-66F25C62A897}"/>
              </a:ext>
            </a:extLst>
          </p:cNvPr>
          <p:cNvSpPr txBox="1"/>
          <p:nvPr/>
        </p:nvSpPr>
        <p:spPr>
          <a:xfrm>
            <a:off x="1234440" y="2360719"/>
            <a:ext cx="3154680" cy="305670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CIRCUIT DIAGRAM </a:t>
            </a:r>
          </a:p>
        </p:txBody>
      </p:sp>
      <p:pic>
        <p:nvPicPr>
          <p:cNvPr id="4" name="Picture 3" descr="A circuit board with wires connected to it&#10;&#10;Description automatically generated">
            <a:extLst>
              <a:ext uri="{FF2B5EF4-FFF2-40B4-BE49-F238E27FC236}">
                <a16:creationId xmlns:a16="http://schemas.microsoft.com/office/drawing/2014/main" id="{16ECED92-2570-5FC9-4526-2F3EBA2D5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3365" y="649705"/>
            <a:ext cx="8436254" cy="664143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CBC6B58-9A5E-4B75-5750-280813805D03}"/>
              </a:ext>
            </a:extLst>
          </p:cNvPr>
          <p:cNvSpPr/>
          <p:nvPr/>
        </p:nvSpPr>
        <p:spPr>
          <a:xfrm>
            <a:off x="12886660" y="7825563"/>
            <a:ext cx="1637414" cy="25518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23SDEC01R </a:t>
            </a:r>
          </a:p>
        </p:txBody>
      </p:sp>
    </p:spTree>
    <p:extLst>
      <p:ext uri="{BB962C8B-B14F-4D97-AF65-F5344CB8AC3E}">
        <p14:creationId xmlns:p14="http://schemas.microsoft.com/office/powerpoint/2010/main" val="2410439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511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236" y="3236357"/>
            <a:ext cx="7461885" cy="662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kern="0" spc="-125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Acquisition and Processing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2236" y="4535448"/>
            <a:ext cx="13145929" cy="22860"/>
          </a:xfrm>
          <a:prstGeom prst="roundRect">
            <a:avLst>
              <a:gd name="adj" fmla="val 389683"/>
            </a:avLst>
          </a:prstGeom>
          <a:solidFill>
            <a:srgbClr val="E2C8B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2294453" y="4535448"/>
            <a:ext cx="22860" cy="742236"/>
          </a:xfrm>
          <a:prstGeom prst="roundRect">
            <a:avLst>
              <a:gd name="adj" fmla="val 389683"/>
            </a:avLst>
          </a:prstGeom>
          <a:solidFill>
            <a:srgbClr val="E2C8B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2067282" y="4296847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244566" y="4376380"/>
            <a:ext cx="122515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kern="0" spc="-7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980361" y="5489853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Sensor Readings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54286" y="5948363"/>
            <a:ext cx="2703314" cy="1017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ESP32 reads data from the TDS and temperature sensors at regular intervals.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5633918" y="4535448"/>
            <a:ext cx="22860" cy="742236"/>
          </a:xfrm>
          <a:prstGeom prst="roundRect">
            <a:avLst>
              <a:gd name="adj" fmla="val 389683"/>
            </a:avLst>
          </a:prstGeom>
          <a:solidFill>
            <a:srgbClr val="E2C8B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5406747" y="4296847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5562600" y="4376380"/>
            <a:ext cx="16549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kern="0" spc="-7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4319826" y="5489853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Conversion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4293751" y="5948363"/>
            <a:ext cx="2703314" cy="1696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sensor readings are converted into meaningful units, such as ppm for TDS and degrees Celsius for temperature.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8973383" y="4535448"/>
            <a:ext cx="22860" cy="742236"/>
          </a:xfrm>
          <a:prstGeom prst="roundRect">
            <a:avLst>
              <a:gd name="adj" fmla="val 389683"/>
            </a:avLst>
          </a:prstGeom>
          <a:solidFill>
            <a:srgbClr val="E2C8B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8746212" y="4296847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8898493" y="4376380"/>
            <a:ext cx="172522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kern="0" spc="-7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7659291" y="5489853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Filtering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633216" y="5948363"/>
            <a:ext cx="2703314" cy="1356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Any noise or outliers in the sensor readings are removed to ensure data accuracy.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12312968" y="4535448"/>
            <a:ext cx="22860" cy="742236"/>
          </a:xfrm>
          <a:prstGeom prst="roundRect">
            <a:avLst>
              <a:gd name="adj" fmla="val 389683"/>
            </a:avLst>
          </a:prstGeom>
          <a:solidFill>
            <a:srgbClr val="E2C8B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12085796" y="4296847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2" name="Text 19"/>
          <p:cNvSpPr/>
          <p:nvPr/>
        </p:nvSpPr>
        <p:spPr>
          <a:xfrm>
            <a:off x="12234982" y="4376380"/>
            <a:ext cx="178832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kern="0" spc="-7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4</a:t>
            </a:r>
            <a:endParaRPr lang="en-US" sz="2500" dirty="0"/>
          </a:p>
        </p:txBody>
      </p:sp>
      <p:sp>
        <p:nvSpPr>
          <p:cNvPr id="23" name="Text 20"/>
          <p:cNvSpPr/>
          <p:nvPr/>
        </p:nvSpPr>
        <p:spPr>
          <a:xfrm>
            <a:off x="10998756" y="5489853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Logging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10972681" y="5948363"/>
            <a:ext cx="2703433" cy="1356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processed data is stored in a log file or database for further analysis and visualization.</a:t>
            </a:r>
            <a:endParaRPr lang="en-US" sz="165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261054-B830-DAE0-AA2E-29A97E79163F}"/>
              </a:ext>
            </a:extLst>
          </p:cNvPr>
          <p:cNvSpPr/>
          <p:nvPr/>
        </p:nvSpPr>
        <p:spPr>
          <a:xfrm>
            <a:off x="12886660" y="7825563"/>
            <a:ext cx="1637414" cy="25518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23SDEC01R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251" y="530900"/>
            <a:ext cx="6741557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kern="0" spc="-11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Displaying and Logging the Data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51" y="1421844"/>
            <a:ext cx="481608" cy="4816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4251" y="2096095"/>
            <a:ext cx="24082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5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Cloud Platform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74251" y="2512576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ESP32 transmits the data to a cloud platform, such as ThingSpeak, for storage and visualization.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251" y="3706773"/>
            <a:ext cx="481608" cy="4816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4251" y="4381024"/>
            <a:ext cx="24082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5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Visualization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74251" y="4797504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collected data is presented in a user-friendly dashboard with graphs, charts, and tables for easy analysis.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251" y="5991701"/>
            <a:ext cx="481608" cy="4816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4251" y="6665952"/>
            <a:ext cx="250352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5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Alerts and Notifications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74251" y="7082433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can send alerts and notifications to users when water quality exceeds predefined thresholds.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533</Words>
  <Application>Microsoft Office PowerPoint</Application>
  <PresentationFormat>Custom</PresentationFormat>
  <Paragraphs>85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Open Sans</vt:lpstr>
      <vt:lpstr>Arial</vt:lpstr>
      <vt:lpstr>Bitter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doondi aluru</cp:lastModifiedBy>
  <cp:revision>8</cp:revision>
  <dcterms:created xsi:type="dcterms:W3CDTF">2024-10-25T07:22:33Z</dcterms:created>
  <dcterms:modified xsi:type="dcterms:W3CDTF">2025-03-03T09:47:02Z</dcterms:modified>
</cp:coreProperties>
</file>